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75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2CD9A04-E807-48FF-92E9-62F099EE7451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F635D43-7FC4-4180-8383-D495710C79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TAHAPAN TEKNIK KONSELING INDIVIDUAL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NADHIFATUZ ZULFA, M.PD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2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50863" y="71414"/>
            <a:ext cx="8042275" cy="1443037"/>
          </a:xfrm>
        </p:spPr>
        <p:txBody>
          <a:bodyPr/>
          <a:lstStyle/>
          <a:p>
            <a:r>
              <a:rPr lang="id-ID" dirty="0" smtClean="0"/>
              <a:t>Tahapan </a:t>
            </a:r>
            <a:r>
              <a:rPr lang="id-ID" dirty="0" smtClean="0"/>
              <a:t>K</a:t>
            </a:r>
            <a:r>
              <a:rPr lang="en-US" dirty="0" smtClean="0"/>
              <a:t>I</a:t>
            </a:r>
            <a:endParaRPr lang="id-ID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000364" y="2324102"/>
            <a:ext cx="3643338" cy="3176600"/>
          </a:xfrm>
        </p:spPr>
        <p:txBody>
          <a:bodyPr/>
          <a:lstStyle/>
          <a:p>
            <a:r>
              <a:rPr lang="id-ID" dirty="0" smtClean="0"/>
              <a:t>Awal : pembukaan</a:t>
            </a:r>
          </a:p>
          <a:p>
            <a:r>
              <a:rPr lang="id-ID" dirty="0" smtClean="0"/>
              <a:t>Inti/kegiatan: penjelasan mslh, penggalian latar blkg mslh, penyelesaian masalah</a:t>
            </a:r>
          </a:p>
          <a:p>
            <a:r>
              <a:rPr lang="id-ID" dirty="0" smtClean="0"/>
              <a:t>Akhir : penutup, penilaian</a:t>
            </a:r>
            <a:endParaRPr lang="id-ID" dirty="0"/>
          </a:p>
        </p:txBody>
      </p:sp>
      <p:sp>
        <p:nvSpPr>
          <p:cNvPr id="17" name="Oval 16"/>
          <p:cNvSpPr/>
          <p:nvPr/>
        </p:nvSpPr>
        <p:spPr>
          <a:xfrm>
            <a:off x="642910" y="1857364"/>
            <a:ext cx="164307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Attending</a:t>
            </a:r>
            <a:endParaRPr lang="id-ID" dirty="0"/>
          </a:p>
        </p:txBody>
      </p:sp>
      <p:sp>
        <p:nvSpPr>
          <p:cNvPr id="18" name="Oval 17"/>
          <p:cNvSpPr/>
          <p:nvPr/>
        </p:nvSpPr>
        <p:spPr>
          <a:xfrm>
            <a:off x="785786" y="4857760"/>
            <a:ext cx="164307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Responding</a:t>
            </a:r>
            <a:endParaRPr lang="id-ID" dirty="0"/>
          </a:p>
        </p:txBody>
      </p:sp>
      <p:sp>
        <p:nvSpPr>
          <p:cNvPr id="19" name="Oval 18"/>
          <p:cNvSpPr/>
          <p:nvPr/>
        </p:nvSpPr>
        <p:spPr>
          <a:xfrm>
            <a:off x="6929454" y="1785926"/>
            <a:ext cx="164307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Personalizing</a:t>
            </a:r>
            <a:endParaRPr lang="id-ID" dirty="0"/>
          </a:p>
        </p:txBody>
      </p:sp>
      <p:sp>
        <p:nvSpPr>
          <p:cNvPr id="20" name="Oval 19"/>
          <p:cNvSpPr/>
          <p:nvPr/>
        </p:nvSpPr>
        <p:spPr>
          <a:xfrm>
            <a:off x="6786578" y="4929198"/>
            <a:ext cx="164307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Initiating</a:t>
            </a:r>
            <a:endParaRPr lang="id-ID" dirty="0"/>
          </a:p>
        </p:txBody>
      </p:sp>
      <p:sp>
        <p:nvSpPr>
          <p:cNvPr id="21" name="Curved Down Arrow 20"/>
          <p:cNvSpPr/>
          <p:nvPr/>
        </p:nvSpPr>
        <p:spPr>
          <a:xfrm>
            <a:off x="3286116" y="1428736"/>
            <a:ext cx="2928958" cy="42862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Curved Up Arrow 21"/>
          <p:cNvSpPr/>
          <p:nvPr/>
        </p:nvSpPr>
        <p:spPr>
          <a:xfrm>
            <a:off x="3143240" y="5929330"/>
            <a:ext cx="2928958" cy="35719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3" name="Curved Right Arrow 22"/>
          <p:cNvSpPr/>
          <p:nvPr/>
        </p:nvSpPr>
        <p:spPr>
          <a:xfrm>
            <a:off x="1071538" y="3357562"/>
            <a:ext cx="285752" cy="142876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4" name="Curved Left Arrow 23"/>
          <p:cNvSpPr/>
          <p:nvPr/>
        </p:nvSpPr>
        <p:spPr>
          <a:xfrm>
            <a:off x="7643834" y="3357562"/>
            <a:ext cx="214314" cy="1428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73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EFEK/AKIBAT ADANYA TAHAPAN TEKNIK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ATTENDING </a:t>
            </a:r>
            <a:r>
              <a:rPr lang="en-US" dirty="0" smtClean="0">
                <a:sym typeface="Wingdings" pitchFamily="2" charset="2"/>
              </a:rPr>
              <a:t> INVOLVING</a:t>
            </a:r>
          </a:p>
          <a:p>
            <a:r>
              <a:rPr lang="en-US" dirty="0" smtClean="0">
                <a:sym typeface="Wingdings" pitchFamily="2" charset="2"/>
              </a:rPr>
              <a:t>RESPONDING  EXPLORING</a:t>
            </a:r>
          </a:p>
          <a:p>
            <a:r>
              <a:rPr lang="en-US" dirty="0" smtClean="0">
                <a:sym typeface="Wingdings" pitchFamily="2" charset="2"/>
              </a:rPr>
              <a:t>PERSONALIZING  UNDERSTANDING</a:t>
            </a:r>
          </a:p>
          <a:p>
            <a:r>
              <a:rPr lang="en-US" dirty="0" smtClean="0">
                <a:sym typeface="Wingdings" pitchFamily="2" charset="2"/>
              </a:rPr>
              <a:t>INITIATING  ACTING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5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pemberian perhatian fisik kepada orang lain </a:t>
            </a:r>
            <a:endParaRPr lang="fi-FI" dirty="0" smtClean="0"/>
          </a:p>
          <a:p>
            <a:r>
              <a:rPr lang="en-US" dirty="0" err="1"/>
              <a:t>mendengarkan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/>
              <a:t>komunikasi</a:t>
            </a:r>
            <a:r>
              <a:rPr lang="en-US" dirty="0"/>
              <a:t> nonverbal yang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konselor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lawan</a:t>
            </a:r>
            <a:r>
              <a:rPr lang="en-US" dirty="0"/>
              <a:t> </a:t>
            </a:r>
            <a:r>
              <a:rPr lang="en-US" dirty="0" err="1"/>
              <a:t>bicara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berbicara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attending </a:t>
            </a:r>
            <a:r>
              <a:rPr lang="en-US" dirty="0" err="1"/>
              <a:t>meliputi</a:t>
            </a:r>
            <a:r>
              <a:rPr lang="en-US" dirty="0"/>
              <a:t>: </a:t>
            </a:r>
            <a:r>
              <a:rPr lang="en-US" dirty="0" err="1"/>
              <a:t>keterlibatan</a:t>
            </a:r>
            <a:r>
              <a:rPr lang="en-US" dirty="0"/>
              <a:t> </a:t>
            </a:r>
            <a:r>
              <a:rPr lang="en-US" dirty="0" err="1"/>
              <a:t>postur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yang </a:t>
            </a:r>
            <a:r>
              <a:rPr lang="en-US" dirty="0" err="1"/>
              <a:t>nyaman</a:t>
            </a:r>
            <a:r>
              <a:rPr 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86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 ISI (RESPONDING TO CONTENT)</a:t>
            </a:r>
          </a:p>
          <a:p>
            <a:r>
              <a:rPr lang="en-US" dirty="0" smtClean="0"/>
              <a:t>RESPON PERASAAN (RESPONDING TO FEELING)</a:t>
            </a:r>
          </a:p>
          <a:p>
            <a:r>
              <a:rPr lang="en-US" dirty="0" smtClean="0"/>
              <a:t>RESPON ARTI/MAKNA (RESPONDING TO MEANING)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63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 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 KRONOLOGIS</a:t>
            </a:r>
          </a:p>
          <a:p>
            <a:r>
              <a:rPr lang="en-US" dirty="0" smtClean="0"/>
              <a:t>RESPON BEDASARKAN PENTINGNYA</a:t>
            </a:r>
          </a:p>
          <a:p>
            <a:r>
              <a:rPr lang="en-US" dirty="0" smtClean="0"/>
              <a:t>RESPON BERDASARKAN SEBAB AKIBAT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9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RUMUS RESPONDING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mengatakan</a:t>
            </a:r>
            <a:r>
              <a:rPr lang="en-US" dirty="0" smtClean="0"/>
              <a:t> ….</a:t>
            </a:r>
          </a:p>
          <a:p>
            <a:r>
              <a:rPr lang="en-US" dirty="0" err="1" smtClean="0"/>
              <a:t>Tadi</a:t>
            </a:r>
            <a:r>
              <a:rPr lang="en-US" dirty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menyampaikan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…</a:t>
            </a:r>
          </a:p>
          <a:p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menyampaikan</a:t>
            </a:r>
            <a:r>
              <a:rPr lang="en-US" dirty="0" smtClean="0"/>
              <a:t> </a:t>
            </a:r>
            <a:r>
              <a:rPr lang="en-US" dirty="0" err="1" smtClean="0"/>
              <a:t>kalo</a:t>
            </a:r>
            <a:r>
              <a:rPr lang="en-US" dirty="0" smtClean="0"/>
              <a:t>….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GUNAKAN PARAFRASE DALAM MENYAMPAIKAN KALIMAT RESPON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44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Respon secara kronologis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Respon terhadap isi yang dikemukakan klien secara kronologis berarti konselor merespon berdasarkan urutan kejadiannya. </a:t>
            </a:r>
            <a:endParaRPr lang="en-US" dirty="0" smtClean="0"/>
          </a:p>
          <a:p>
            <a:r>
              <a:rPr lang="id-ID" dirty="0"/>
              <a:t>Formatnya yaitu:</a:t>
            </a:r>
            <a:endParaRPr lang="en-US" dirty="0"/>
          </a:p>
          <a:p>
            <a:r>
              <a:rPr lang="id-ID" dirty="0"/>
              <a:t>“Anda mengatakan bahwa apa yang terjadi pada diri Anda adalah ....(kejadian pertama)...., kemudian diikuti dengan ....(kejadian kedua).... dan akhirnya ....(kejadian ketiga)....”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48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CONTOH RESPON KRONOLOGIS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Klien</a:t>
            </a:r>
            <a:r>
              <a:rPr lang="en-US" dirty="0" smtClean="0"/>
              <a:t>: </a:t>
            </a:r>
            <a:r>
              <a:rPr lang="en-US" dirty="0" err="1" smtClean="0"/>
              <a:t>Sungguh</a:t>
            </a:r>
            <a:r>
              <a:rPr lang="en-US" dirty="0" smtClean="0"/>
              <a:t> apes </a:t>
            </a:r>
            <a:r>
              <a:rPr lang="en-US" dirty="0" err="1" smtClean="0"/>
              <a:t>saya</a:t>
            </a:r>
            <a:r>
              <a:rPr lang="en-US" dirty="0" smtClean="0"/>
              <a:t> semester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pak.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ujian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kuliah</a:t>
            </a:r>
            <a:r>
              <a:rPr lang="en-US" dirty="0" smtClean="0"/>
              <a:t> yang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sukai</a:t>
            </a:r>
            <a:r>
              <a:rPr lang="en-US" dirty="0" smtClean="0"/>
              <a:t>. </a:t>
            </a:r>
            <a:r>
              <a:rPr lang="en-US" dirty="0" err="1" smtClean="0"/>
              <a:t>Awalnya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bertengkar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pacar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.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bermasalah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teman-teman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Konselor</a:t>
            </a:r>
            <a:r>
              <a:rPr lang="en-US" dirty="0" smtClean="0"/>
              <a:t> :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mengatakan</a:t>
            </a:r>
            <a:r>
              <a:rPr lang="en-US" dirty="0" smtClean="0"/>
              <a:t> </a:t>
            </a:r>
            <a:r>
              <a:rPr lang="en-US" dirty="0" err="1" smtClean="0"/>
              <a:t>kalau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bertengkar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pacar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bermasalah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teman-teman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akhirnya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ujian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kuliah</a:t>
            </a:r>
            <a:r>
              <a:rPr lang="en-US" dirty="0" smtClean="0"/>
              <a:t> yang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sukai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78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Respon isi berdasarkan pentingnya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Respon konselor yang ditunjukkan untuk mengorganiasasikan isi ekspresi yang berdasarkan pentingnya isi tersebut, berarti konselor mengorganisasikan isi dari yang paling penting ke yang kurang penting</a:t>
            </a:r>
            <a:r>
              <a:rPr lang="id-ID" dirty="0" smtClean="0"/>
              <a:t>.</a:t>
            </a:r>
            <a:endParaRPr lang="en-US" dirty="0" smtClean="0"/>
          </a:p>
          <a:p>
            <a:r>
              <a:rPr lang="id-ID" dirty="0"/>
              <a:t>Formatnya yaitu:</a:t>
            </a:r>
            <a:endParaRPr lang="en-US" dirty="0"/>
          </a:p>
          <a:p>
            <a:r>
              <a:rPr lang="id-ID" dirty="0"/>
              <a:t> “Anda mengatakan ....(paling penting)...., ....(agak penting).... dan ....(kurang penting)....”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3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CONTOH RESPON BERDASARKAN PENTINGNYA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Klien</a:t>
            </a:r>
            <a:r>
              <a:rPr lang="en-US" dirty="0" smtClean="0"/>
              <a:t>: “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pak.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semaksimal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,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 smtClean="0"/>
              <a:t>narkoba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berantakan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kacau</a:t>
            </a:r>
            <a:r>
              <a:rPr lang="en-US" dirty="0" smtClean="0"/>
              <a:t>. </a:t>
            </a:r>
            <a:r>
              <a:rPr lang="en-US" dirty="0" err="1" smtClean="0"/>
              <a:t>Benar-benar</a:t>
            </a:r>
            <a:r>
              <a:rPr lang="en-US" dirty="0" smtClean="0"/>
              <a:t> </a:t>
            </a:r>
            <a:r>
              <a:rPr lang="en-US" dirty="0" err="1" smtClean="0"/>
              <a:t>narkoba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kacau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Konselor</a:t>
            </a:r>
            <a:r>
              <a:rPr lang="en-US" dirty="0" smtClean="0"/>
              <a:t> : </a:t>
            </a:r>
            <a:r>
              <a:rPr lang="en-US" dirty="0"/>
              <a:t>“</a:t>
            </a:r>
            <a:r>
              <a:rPr lang="en-US" dirty="0" err="1"/>
              <a:t>Kau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kau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narkoba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berakibat</a:t>
            </a:r>
            <a:r>
              <a:rPr lang="en-US" dirty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pekerjaanmu</a:t>
            </a:r>
            <a:r>
              <a:rPr lang="en-US" dirty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14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Respon isi berdasarkan sebab-akibat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 dirty="0"/>
              <a:t>Ini berarti mengidentifikasi tentang bagaimana satu kejadian atau tindakan menghasilkan terjadinya kejadian lainnya. </a:t>
            </a:r>
            <a:endParaRPr lang="en-US" dirty="0" smtClean="0"/>
          </a:p>
          <a:p>
            <a:pPr lvl="0"/>
            <a:r>
              <a:rPr lang="id-ID" dirty="0" smtClean="0"/>
              <a:t>Format </a:t>
            </a:r>
            <a:r>
              <a:rPr lang="id-ID" dirty="0"/>
              <a:t>yang digunakan adalah:</a:t>
            </a:r>
            <a:endParaRPr lang="en-US" dirty="0"/>
          </a:p>
          <a:p>
            <a:r>
              <a:rPr lang="id-ID" dirty="0"/>
              <a:t>“Anda mengatakan bahwa ...(penyebab)... maka ....(akibat)....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74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CONTOH RESPON ISI BERDASARKAN SEBAB AKIBAT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Klien</a:t>
            </a:r>
            <a:r>
              <a:rPr lang="en-US" dirty="0" smtClean="0"/>
              <a:t>: “</a:t>
            </a:r>
            <a:r>
              <a:rPr lang="en-US" dirty="0" err="1" smtClean="0"/>
              <a:t>Istri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minta</a:t>
            </a:r>
            <a:r>
              <a:rPr lang="en-US" dirty="0" smtClean="0"/>
              <a:t> </a:t>
            </a:r>
            <a:r>
              <a:rPr lang="en-US" dirty="0" err="1" smtClean="0"/>
              <a:t>cerai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pak.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gagalnya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yang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jalani</a:t>
            </a:r>
            <a:r>
              <a:rPr lang="en-US" dirty="0" smtClean="0"/>
              <a:t>” (</a:t>
            </a:r>
            <a:r>
              <a:rPr lang="en-US" dirty="0" err="1" smtClean="0"/>
              <a:t>terisak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Konselor</a:t>
            </a:r>
            <a:r>
              <a:rPr lang="en-US" dirty="0" smtClean="0"/>
              <a:t>: “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mengatakan</a:t>
            </a:r>
            <a:r>
              <a:rPr lang="en-US" dirty="0" smtClean="0"/>
              <a:t> </a:t>
            </a:r>
            <a:r>
              <a:rPr lang="en-US" dirty="0" err="1" smtClean="0"/>
              <a:t>kalau</a:t>
            </a:r>
            <a:r>
              <a:rPr lang="en-US" dirty="0" smtClean="0"/>
              <a:t> </a:t>
            </a:r>
            <a:r>
              <a:rPr lang="en-US" dirty="0" err="1" smtClean="0"/>
              <a:t>istri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minta</a:t>
            </a:r>
            <a:r>
              <a:rPr lang="en-US" dirty="0" smtClean="0"/>
              <a:t> </a:t>
            </a:r>
            <a:r>
              <a:rPr lang="en-US" dirty="0" err="1" smtClean="0"/>
              <a:t>cerai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disebabkan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2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 PERASAAN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:</a:t>
            </a:r>
          </a:p>
          <a:p>
            <a:r>
              <a:rPr lang="id-ID" dirty="0"/>
              <a:t>Klien	: </a:t>
            </a:r>
            <a:r>
              <a:rPr lang="id-ID" i="1" dirty="0"/>
              <a:t>saya merasa sedih sekali karena setiap pria yang menikahi saya selalu memutuskan untuk menceraikan saya</a:t>
            </a:r>
            <a:endParaRPr lang="en-US" dirty="0"/>
          </a:p>
          <a:p>
            <a:r>
              <a:rPr lang="id-ID" dirty="0"/>
              <a:t>Konselor 	: </a:t>
            </a:r>
            <a:r>
              <a:rPr lang="id-ID" i="1" dirty="0"/>
              <a:t>ehmmm…. Saya dapat memahami perasaan anda saat ini….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8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 MAKNA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GABUNGAN RESPON ISI DAN RESPON PERASAAN</a:t>
            </a:r>
          </a:p>
          <a:p>
            <a:r>
              <a:rPr lang="en-US" dirty="0" smtClean="0"/>
              <a:t>CONTOH:</a:t>
            </a:r>
          </a:p>
          <a:p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merasa</a:t>
            </a:r>
            <a:r>
              <a:rPr lang="en-US" dirty="0" smtClean="0"/>
              <a:t>….</a:t>
            </a:r>
            <a:r>
              <a:rPr lang="en-US" dirty="0" err="1" smtClean="0"/>
              <a:t>karena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 YANG MENGERUCUT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71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Personalizing Makna/arti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respon konselor yang memungkinkan klien memahami pengalaman yang ia alami itu penting bagi </a:t>
            </a:r>
            <a:r>
              <a:rPr lang="id-ID" dirty="0" smtClean="0"/>
              <a:t>dirinya</a:t>
            </a:r>
            <a:endParaRPr lang="en-US" dirty="0" smtClean="0"/>
          </a:p>
          <a:p>
            <a:r>
              <a:rPr lang="id-ID" dirty="0"/>
              <a:t>langkah pertama menuju pemahaman klien tentang kedudukannya dalam hubungannya dengan tujuan yang mereka inginkan atau kebutuhan-kebutuhan yang ingin mereka capai.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8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PERSONALIZING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“Anda merasa........ karena</a:t>
            </a:r>
            <a:r>
              <a:rPr lang="id-ID" dirty="0" smtClean="0"/>
              <a:t>.......”</a:t>
            </a:r>
            <a:endParaRPr lang="en-US" dirty="0" smtClean="0"/>
          </a:p>
          <a:p>
            <a:r>
              <a:rPr lang="en-US" b="1" dirty="0" smtClean="0"/>
              <a:t>CONTOH:</a:t>
            </a:r>
            <a:endParaRPr lang="en-US" b="1" dirty="0"/>
          </a:p>
          <a:p>
            <a:r>
              <a:rPr lang="id-ID" dirty="0"/>
              <a:t>Klien	:“saya marah pada mereka, Betapa tidak. Mula-mula mereka memberi saya kesempatan, tetapi kemudian mereka mencabutnya lagi”</a:t>
            </a:r>
            <a:endParaRPr lang="en-US" dirty="0"/>
          </a:p>
          <a:p>
            <a:r>
              <a:rPr lang="id-ID" dirty="0"/>
              <a:t>Konselor :“Anda merasa geram karena Anda belajar sesuatu yang sangat berat yaitu untuk tidak terburu-buru”.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356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dirty="0"/>
              <a:t>Menurut Carkhuff (1983) personalisasi meliputi tiga macam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1. </a:t>
            </a:r>
            <a:r>
              <a:rPr lang="id-ID" b="1" dirty="0" smtClean="0"/>
              <a:t>Personalisasi </a:t>
            </a:r>
            <a:r>
              <a:rPr lang="id-ID" b="1" dirty="0"/>
              <a:t>tema </a:t>
            </a:r>
            <a:r>
              <a:rPr lang="id-ID" b="1" dirty="0" smtClean="0"/>
              <a:t>umum</a:t>
            </a:r>
            <a:endParaRPr lang="en-US" b="1" dirty="0" smtClean="0"/>
          </a:p>
          <a:p>
            <a:r>
              <a:rPr lang="id-ID" dirty="0"/>
              <a:t>Contoh :</a:t>
            </a:r>
            <a:endParaRPr lang="en-US" dirty="0"/>
          </a:p>
          <a:p>
            <a:r>
              <a:rPr lang="id-ID" dirty="0"/>
              <a:t>Klien	:“Brengsek! Mau masuk jurusan A3 nggak boleh. Bapak menghendaki saya masuk Jurusan A1, padahal matematika saya jelek. Mau pindah ke kota lain bersama nenek, nenek tidak setuju. Teman-temanpun juga tidak setuju.”</a:t>
            </a:r>
            <a:endParaRPr lang="en-US" dirty="0"/>
          </a:p>
          <a:p>
            <a:r>
              <a:rPr lang="id-ID" dirty="0"/>
              <a:t>Konselor	:“Anda merasa sangat marah karena berbagai hal selalu menghalangi anda “.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021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2. </a:t>
            </a:r>
            <a:r>
              <a:rPr lang="id-ID" b="1" dirty="0" smtClean="0"/>
              <a:t>Internaslisasi pengalaman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CONTOH:</a:t>
            </a:r>
          </a:p>
          <a:p>
            <a:r>
              <a:rPr lang="id-ID" dirty="0"/>
              <a:t>Klien	: “Sialan! Mengapa dia tidak memberi tahu pada saya bahwa saya harus memasukan surat-surat yang diperlakukan untuk kelengkapan permohonan beasiswa Supersmart itu. Akibatnya saya tidak jadi menerima beasiswa tahun ini , padahal dia tahu kehidupan saya yang serba kekurangan ini”. </a:t>
            </a:r>
            <a:endParaRPr lang="en-US" dirty="0"/>
          </a:p>
          <a:p>
            <a:r>
              <a:rPr lang="id-ID" dirty="0"/>
              <a:t>Konselor	: “ Anda merasa sangat marah karena Anda telah dikhianati”.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282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75</TotalTime>
  <Words>569</Words>
  <Application>Microsoft Office PowerPoint</Application>
  <PresentationFormat>On-screen Show (4:3)</PresentationFormat>
  <Paragraphs>82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Pushpin</vt:lpstr>
      <vt:lpstr>TAHAPAN TEKNIK KONSELING INDIVIDUAL</vt:lpstr>
      <vt:lpstr>Tahapan KI</vt:lpstr>
      <vt:lpstr>EFEK/AKIBAT ADANYA TAHAPAN TEKNIK</vt:lpstr>
      <vt:lpstr>ATTENDING</vt:lpstr>
      <vt:lpstr>RESPONDING</vt:lpstr>
      <vt:lpstr>RESPON ISI</vt:lpstr>
      <vt:lpstr>RUMUS RESPONDING</vt:lpstr>
      <vt:lpstr>Respon secara kronologis</vt:lpstr>
      <vt:lpstr>CONTOH RESPON KRONOLOGIS</vt:lpstr>
      <vt:lpstr>Respon isi berdasarkan pentingnya</vt:lpstr>
      <vt:lpstr>CONTOH RESPON BERDASARKAN PENTINGNYA</vt:lpstr>
      <vt:lpstr>Respon isi berdasarkan sebab-akibat</vt:lpstr>
      <vt:lpstr>CONTOH RESPON ISI BERDASARKAN SEBAB AKIBAT</vt:lpstr>
      <vt:lpstr>RESPON PERASAAN</vt:lpstr>
      <vt:lpstr>RESPON MAKNA</vt:lpstr>
      <vt:lpstr>PERSONALIZING</vt:lpstr>
      <vt:lpstr>Personalizing Makna/arti</vt:lpstr>
      <vt:lpstr>FORMAT PERSONALIZING</vt:lpstr>
      <vt:lpstr>Menurut Carkhuff (1983) personalisasi meliputi tiga macam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TAHAPAN TEKNIK KONSELING INDIVIDUAL</dc:title>
  <dc:creator>raji</dc:creator>
  <cp:lastModifiedBy>raji</cp:lastModifiedBy>
  <cp:revision>6</cp:revision>
  <dcterms:created xsi:type="dcterms:W3CDTF">2022-01-11T03:16:01Z</dcterms:created>
  <dcterms:modified xsi:type="dcterms:W3CDTF">2022-01-11T04:31:45Z</dcterms:modified>
</cp:coreProperties>
</file>