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7" r:id="rId8"/>
    <p:sldId id="262" r:id="rId9"/>
    <p:sldId id="263" r:id="rId10"/>
    <p:sldId id="264" r:id="rId11"/>
    <p:sldId id="265" r:id="rId12"/>
    <p:sldId id="268" r:id="rId13"/>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D453B75-BBE6-4245-A95F-A1D866D7248C}" type="datetimeFigureOut">
              <a:rPr lang="id-ID" smtClean="0"/>
              <a:t>17/10/2022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069A585-802D-44CA-B055-6DF86F1A1F9B}" type="slidenum">
              <a:rPr lang="id-ID" smtClean="0"/>
              <a:t>‹#›</a:t>
            </a:fld>
            <a:endParaRPr lang="id-ID"/>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453B75-BBE6-4245-A95F-A1D866D7248C}" type="datetimeFigureOut">
              <a:rPr lang="id-ID" smtClean="0"/>
              <a:t>17/10/2022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069A585-802D-44CA-B055-6DF86F1A1F9B}" type="slidenum">
              <a:rPr lang="id-ID" smtClean="0"/>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453B75-BBE6-4245-A95F-A1D866D7248C}" type="datetimeFigureOut">
              <a:rPr lang="id-ID" smtClean="0"/>
              <a:t>17/10/2022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069A585-802D-44CA-B055-6DF86F1A1F9B}" type="slidenum">
              <a:rPr lang="id-ID" smtClean="0"/>
              <a:t>‹#›</a:t>
            </a:fld>
            <a:endParaRPr lang="id-ID"/>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D453B75-BBE6-4245-A95F-A1D866D7248C}" type="datetimeFigureOut">
              <a:rPr lang="id-ID" smtClean="0"/>
              <a:t>17/10/2022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069A585-802D-44CA-B055-6DF86F1A1F9B}" type="slidenum">
              <a:rPr lang="id-ID" smtClean="0"/>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D453B75-BBE6-4245-A95F-A1D866D7248C}" type="datetimeFigureOut">
              <a:rPr lang="id-ID" smtClean="0"/>
              <a:t>17/10/2022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D069A585-802D-44CA-B055-6DF86F1A1F9B}" type="slidenum">
              <a:rPr lang="id-ID" smtClean="0"/>
              <a:t>‹#›</a:t>
            </a:fld>
            <a:endParaRPr lang="id-ID"/>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D453B75-BBE6-4245-A95F-A1D866D7248C}" type="datetimeFigureOut">
              <a:rPr lang="id-ID" smtClean="0"/>
              <a:t>17/10/2022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D069A585-802D-44CA-B055-6DF86F1A1F9B}" type="slidenum">
              <a:rPr lang="id-ID" smtClean="0"/>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453B75-BBE6-4245-A95F-A1D866D7248C}" type="datetimeFigureOut">
              <a:rPr lang="id-ID" smtClean="0"/>
              <a:t>17/10/2022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D069A585-802D-44CA-B055-6DF86F1A1F9B}" type="slidenum">
              <a:rPr lang="id-ID" smtClean="0"/>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US" smtClean="0"/>
              <a:t>Click to edit Master title style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453B75-BBE6-4245-A95F-A1D866D7248C}" type="datetimeFigureOut">
              <a:rPr lang="id-ID" smtClean="0"/>
              <a:t>17/10/2022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069A585-802D-44CA-B055-6DF86F1A1F9B}" type="slidenum">
              <a:rPr lang="id-ID" smtClean="0"/>
              <a:t>‹#›</a:t>
            </a:fld>
            <a:endParaRPr lang="id-ID"/>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US"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453B75-BBE6-4245-A95F-A1D866D7248C}" type="datetimeFigureOut">
              <a:rPr lang="id-ID" smtClean="0"/>
              <a:t>17/10/2022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069A585-802D-44CA-B055-6DF86F1A1F9B}" type="slidenum">
              <a:rPr lang="id-ID" smtClean="0"/>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453B75-BBE6-4245-A95F-A1D866D7248C}" type="datetimeFigureOut">
              <a:rPr lang="id-ID" smtClean="0"/>
              <a:t>17/10/2022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069A585-802D-44CA-B055-6DF86F1A1F9B}" type="slidenum">
              <a:rPr lang="id-ID" smtClean="0"/>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453B75-BBE6-4245-A95F-A1D866D7248C}" type="datetimeFigureOut">
              <a:rPr lang="id-ID" smtClean="0"/>
              <a:t>17/10/2022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069A585-802D-44CA-B055-6DF86F1A1F9B}" type="slidenum">
              <a:rPr lang="id-ID" smtClean="0"/>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0D453B75-BBE6-4245-A95F-A1D866D7248C}" type="datetimeFigureOut">
              <a:rPr lang="id-ID" smtClean="0"/>
              <a:t>17/10/2022</a:t>
            </a:fld>
            <a:endParaRPr lang="id-ID"/>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id-ID"/>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D069A585-802D-44CA-B055-6DF86F1A1F9B}" type="slidenum">
              <a:rPr lang="id-ID" smtClean="0"/>
              <a:t>‹#›</a:t>
            </a:fld>
            <a:endParaRPr lang="id-ID"/>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mailto:efa.zulfa@g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dirty="0" smtClean="0"/>
              <a:t>HUBUNGAN DALAM KONSELING DAN PENYULUHAN</a:t>
            </a:r>
            <a:endParaRPr lang="id-ID" dirty="0"/>
          </a:p>
        </p:txBody>
      </p:sp>
      <p:sp>
        <p:nvSpPr>
          <p:cNvPr id="3" name="Subtitle 2"/>
          <p:cNvSpPr>
            <a:spLocks noGrp="1"/>
          </p:cNvSpPr>
          <p:nvPr>
            <p:ph type="subTitle" idx="1"/>
          </p:nvPr>
        </p:nvSpPr>
        <p:spPr/>
        <p:txBody>
          <a:bodyPr/>
          <a:lstStyle/>
          <a:p>
            <a:r>
              <a:rPr lang="id-ID" dirty="0" smtClean="0"/>
              <a:t>NADHIFATUZ ZULFA, M.Pd</a:t>
            </a:r>
            <a:endParaRPr lang="id-ID" dirty="0"/>
          </a:p>
        </p:txBody>
      </p:sp>
    </p:spTree>
    <p:extLst>
      <p:ext uri="{BB962C8B-B14F-4D97-AF65-F5344CB8AC3E}">
        <p14:creationId xmlns:p14="http://schemas.microsoft.com/office/powerpoint/2010/main" val="39215607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KARAKTERISTIK KONSELOR</a:t>
            </a:r>
            <a:endParaRPr lang="id-ID" dirty="0"/>
          </a:p>
        </p:txBody>
      </p:sp>
      <p:sp>
        <p:nvSpPr>
          <p:cNvPr id="3" name="Content Placeholder 2"/>
          <p:cNvSpPr>
            <a:spLocks noGrp="1"/>
          </p:cNvSpPr>
          <p:nvPr>
            <p:ph idx="1"/>
          </p:nvPr>
        </p:nvSpPr>
        <p:spPr/>
        <p:txBody>
          <a:bodyPr>
            <a:normAutofit/>
          </a:bodyPr>
          <a:lstStyle/>
          <a:p>
            <a:r>
              <a:rPr lang="id-ID" i="1" dirty="0" smtClean="0"/>
              <a:t>Congruense; </a:t>
            </a:r>
            <a:r>
              <a:rPr lang="id-ID" dirty="0"/>
              <a:t>seorang konselor terlebih dahulu harus memahami dirinya </a:t>
            </a:r>
            <a:r>
              <a:rPr lang="id-ID" dirty="0" smtClean="0"/>
              <a:t>sendiri, Sungguh2 mjd diri sendiri</a:t>
            </a:r>
          </a:p>
          <a:p>
            <a:pPr lvl="0"/>
            <a:r>
              <a:rPr lang="id-ID" i="1" dirty="0"/>
              <a:t>Unconditional </a:t>
            </a:r>
            <a:r>
              <a:rPr lang="id-ID" i="1" dirty="0" smtClean="0"/>
              <a:t>positive regard; </a:t>
            </a:r>
            <a:r>
              <a:rPr lang="id-ID" dirty="0"/>
              <a:t>Konselor harus dapat menerima/respek kepada klien walaupun dengan keadaan yang tidak dapat diterima oleh </a:t>
            </a:r>
            <a:r>
              <a:rPr lang="id-ID" dirty="0" smtClean="0"/>
              <a:t>lingkungan</a:t>
            </a:r>
          </a:p>
          <a:p>
            <a:pPr lvl="0"/>
            <a:r>
              <a:rPr lang="id-ID" i="1" dirty="0" smtClean="0"/>
              <a:t>Empathy; </a:t>
            </a:r>
            <a:r>
              <a:rPr lang="id-ID" dirty="0"/>
              <a:t>memahami orang lain dari sudut kerangka </a:t>
            </a:r>
            <a:r>
              <a:rPr lang="id-ID" dirty="0" smtClean="0"/>
              <a:t>berpikirnya</a:t>
            </a:r>
            <a:r>
              <a:rPr lang="id-ID" i="1" dirty="0" smtClean="0"/>
              <a:t> </a:t>
            </a:r>
            <a:endParaRPr lang="id-ID" dirty="0"/>
          </a:p>
          <a:p>
            <a:endParaRPr lang="id-ID" dirty="0"/>
          </a:p>
        </p:txBody>
      </p:sp>
    </p:spTree>
    <p:extLst>
      <p:ext uri="{BB962C8B-B14F-4D97-AF65-F5344CB8AC3E}">
        <p14:creationId xmlns:p14="http://schemas.microsoft.com/office/powerpoint/2010/main" val="21216987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2400" dirty="0"/>
              <a:t>ciri-ciri dalam aspek kepribadian, pengetahuan, ketrampilan, dan pengalaman</a:t>
            </a:r>
          </a:p>
        </p:txBody>
      </p:sp>
      <p:sp>
        <p:nvSpPr>
          <p:cNvPr id="3" name="Content Placeholder 2"/>
          <p:cNvSpPr>
            <a:spLocks noGrp="1"/>
          </p:cNvSpPr>
          <p:nvPr>
            <p:ph idx="1"/>
          </p:nvPr>
        </p:nvSpPr>
        <p:spPr/>
        <p:txBody>
          <a:bodyPr>
            <a:noAutofit/>
          </a:bodyPr>
          <a:lstStyle/>
          <a:p>
            <a:pPr marL="514350" indent="-514350">
              <a:buAutoNum type="arabicParenR"/>
            </a:pPr>
            <a:r>
              <a:rPr lang="id-ID" sz="1400" dirty="0" smtClean="0"/>
              <a:t>Karakteristik kepribadian</a:t>
            </a:r>
          </a:p>
          <a:p>
            <a:pPr marL="0" indent="0">
              <a:buNone/>
            </a:pPr>
            <a:r>
              <a:rPr lang="id-ID" sz="1400" dirty="0" smtClean="0"/>
              <a:t>Karakteristik umum</a:t>
            </a:r>
          </a:p>
          <a:p>
            <a:pPr lvl="0"/>
            <a:r>
              <a:rPr lang="id-ID" sz="1400" dirty="0"/>
              <a:t>Beriman dan bertakwa kepada Tuhan Yang Maha Esa. </a:t>
            </a:r>
          </a:p>
          <a:p>
            <a:pPr lvl="0"/>
            <a:r>
              <a:rPr lang="id-ID" sz="1400" dirty="0"/>
              <a:t>Berpandangan positif dan dinamis tentang manusia sebagai makhluk spiritual, bermoral, individual, dan sosial. </a:t>
            </a:r>
          </a:p>
          <a:p>
            <a:pPr lvl="0"/>
            <a:r>
              <a:rPr lang="id-ID" sz="1400" dirty="0"/>
              <a:t>Menghargai harkat dan martabat manusia dan hak asasinya, serta bersikap demokratis. </a:t>
            </a:r>
          </a:p>
          <a:p>
            <a:pPr lvl="0"/>
            <a:r>
              <a:rPr lang="id-ID" sz="1400" dirty="0"/>
              <a:t> Menampilkan nilai, norma, dan moral yang berlaku dan berakhlak mulia. </a:t>
            </a:r>
          </a:p>
          <a:p>
            <a:pPr lvl="0"/>
            <a:r>
              <a:rPr lang="id-ID" sz="1400" dirty="0"/>
              <a:t>Menampilkan integritas dan stabilitas kepribadian dan kemotongan emosional. </a:t>
            </a:r>
          </a:p>
          <a:p>
            <a:r>
              <a:rPr lang="id-ID" sz="1400" dirty="0"/>
              <a:t>Cerdas, kreatif, mandiri dan berpenampilan menarik. </a:t>
            </a:r>
            <a:endParaRPr lang="id-ID" sz="1400" dirty="0" smtClean="0"/>
          </a:p>
          <a:p>
            <a:pPr marL="0" indent="0">
              <a:buNone/>
            </a:pPr>
            <a:r>
              <a:rPr lang="id-ID" sz="1400" dirty="0" smtClean="0"/>
              <a:t>Karakteristik khusus:</a:t>
            </a:r>
          </a:p>
          <a:p>
            <a:pPr lvl="0"/>
            <a:r>
              <a:rPr lang="id-ID" sz="1400" dirty="0"/>
              <a:t>Memiliki cara-cara sendiri.</a:t>
            </a:r>
          </a:p>
          <a:p>
            <a:pPr lvl="0"/>
            <a:r>
              <a:rPr lang="id-ID" sz="1400" dirty="0"/>
              <a:t>Memiliki kehormatan diri dan apresiasi diri.</a:t>
            </a:r>
          </a:p>
          <a:p>
            <a:pPr lvl="0"/>
            <a:r>
              <a:rPr lang="id-ID" sz="1400" dirty="0"/>
              <a:t>Memiliki kekuatan yang utuh, mengenal dan menerima kemampuan sendiri.</a:t>
            </a:r>
          </a:p>
          <a:p>
            <a:pPr lvl="0"/>
            <a:r>
              <a:rPr lang="id-ID" sz="1400" dirty="0"/>
              <a:t>Terbuka terhadap perubahan dan mau mengambil risiko yang lebih besar.</a:t>
            </a:r>
          </a:p>
          <a:p>
            <a:pPr lvl="0"/>
            <a:r>
              <a:rPr lang="id-ID" sz="1400" dirty="0"/>
              <a:t>Terlibat dalam proses pengembangan kesadaran tentang diri dan konseli.</a:t>
            </a:r>
          </a:p>
          <a:p>
            <a:pPr lvl="0"/>
            <a:r>
              <a:rPr lang="id-ID" sz="1400" dirty="0"/>
              <a:t>Memiliki kesanggupan untuk menerima dan memberikan toleransi terhadap ketidakmenentuan. </a:t>
            </a:r>
          </a:p>
          <a:p>
            <a:pPr lvl="0"/>
            <a:r>
              <a:rPr lang="id-ID" sz="1400" dirty="0"/>
              <a:t>Memiliki identitas diri. </a:t>
            </a:r>
          </a:p>
          <a:p>
            <a:pPr lvl="0"/>
            <a:r>
              <a:rPr lang="id-ID" sz="1400" dirty="0"/>
              <a:t>Memberi dan menerima kasih sayang</a:t>
            </a:r>
          </a:p>
          <a:p>
            <a:pPr lvl="0"/>
            <a:r>
              <a:rPr lang="id-ID" sz="1400" dirty="0"/>
              <a:t>Hidup pada masa kini.</a:t>
            </a:r>
          </a:p>
          <a:p>
            <a:r>
              <a:rPr lang="id-ID" sz="1400" dirty="0"/>
              <a:t>Dapat berbuat salah dan mau mengakui kesalahan</a:t>
            </a:r>
          </a:p>
        </p:txBody>
      </p:sp>
    </p:spTree>
    <p:extLst>
      <p:ext uri="{BB962C8B-B14F-4D97-AF65-F5344CB8AC3E}">
        <p14:creationId xmlns:p14="http://schemas.microsoft.com/office/powerpoint/2010/main" val="2493474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fontScale="92500"/>
          </a:bodyPr>
          <a:lstStyle/>
          <a:p>
            <a:pPr marL="0" lvl="0" indent="0">
              <a:buNone/>
            </a:pPr>
            <a:r>
              <a:rPr lang="id-ID" dirty="0"/>
              <a:t>Karakteristik pengetahuan</a:t>
            </a:r>
          </a:p>
          <a:p>
            <a:r>
              <a:rPr lang="id-ID" dirty="0"/>
              <a:t>tenaga ahli dalam bidang pendidikan dan </a:t>
            </a:r>
            <a:r>
              <a:rPr lang="id-ID" dirty="0" smtClean="0"/>
              <a:t>psikologis</a:t>
            </a:r>
          </a:p>
          <a:p>
            <a:pPr marL="0" indent="0">
              <a:buNone/>
            </a:pPr>
            <a:r>
              <a:rPr lang="id-ID" dirty="0"/>
              <a:t>Keahlian dan ketrampilan</a:t>
            </a:r>
            <a:endParaRPr lang="id-ID" dirty="0" smtClean="0"/>
          </a:p>
          <a:p>
            <a:r>
              <a:rPr lang="id-ID" dirty="0"/>
              <a:t>Konselor adalah orang yang harus benar-benar mengerti dunia konseling dan menyelesaikan permasalahan klien dengan </a:t>
            </a:r>
            <a:r>
              <a:rPr lang="id-ID" dirty="0" smtClean="0"/>
              <a:t>tepat</a:t>
            </a:r>
          </a:p>
          <a:p>
            <a:pPr marL="0" indent="0">
              <a:buNone/>
            </a:pPr>
            <a:r>
              <a:rPr lang="id-ID" dirty="0"/>
              <a:t>Kepribadian konselor</a:t>
            </a:r>
            <a:endParaRPr lang="id-ID" dirty="0" smtClean="0"/>
          </a:p>
          <a:p>
            <a:r>
              <a:rPr lang="id-ID" dirty="0"/>
              <a:t>kepribadian konselor tidak hanya bertindak sebagai pribadi semata bagi kelompok, akan tetapi dapat dijadikan sebagai instrumen dalam meningkatkan kemampuan dalam membantu klientnya</a:t>
            </a:r>
          </a:p>
        </p:txBody>
      </p:sp>
    </p:spTree>
    <p:extLst>
      <p:ext uri="{BB962C8B-B14F-4D97-AF65-F5344CB8AC3E}">
        <p14:creationId xmlns:p14="http://schemas.microsoft.com/office/powerpoint/2010/main" val="9887782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Karakteristik Klien</a:t>
            </a:r>
            <a:endParaRPr lang="id-ID" dirty="0"/>
          </a:p>
        </p:txBody>
      </p:sp>
      <p:sp>
        <p:nvSpPr>
          <p:cNvPr id="3" name="Content Placeholder 2"/>
          <p:cNvSpPr>
            <a:spLocks noGrp="1"/>
          </p:cNvSpPr>
          <p:nvPr>
            <p:ph idx="1"/>
          </p:nvPr>
        </p:nvSpPr>
        <p:spPr/>
        <p:txBody>
          <a:bodyPr/>
          <a:lstStyle/>
          <a:p>
            <a:r>
              <a:rPr lang="id-ID" dirty="0" smtClean="0"/>
              <a:t>Klien </a:t>
            </a:r>
            <a:r>
              <a:rPr lang="id-ID" dirty="0"/>
              <a:t>sukarela </a:t>
            </a:r>
            <a:endParaRPr lang="id-ID" dirty="0" smtClean="0"/>
          </a:p>
          <a:p>
            <a:r>
              <a:rPr lang="id-ID" dirty="0" smtClean="0"/>
              <a:t>Klien </a:t>
            </a:r>
            <a:r>
              <a:rPr lang="id-ID" dirty="0"/>
              <a:t>terpaksa </a:t>
            </a:r>
            <a:endParaRPr lang="id-ID" dirty="0" smtClean="0"/>
          </a:p>
          <a:p>
            <a:r>
              <a:rPr lang="id-ID" dirty="0" smtClean="0"/>
              <a:t>Klien enggan</a:t>
            </a:r>
          </a:p>
          <a:p>
            <a:r>
              <a:rPr lang="id-ID" dirty="0" smtClean="0"/>
              <a:t>Klien tertutup/bermusuhan</a:t>
            </a:r>
          </a:p>
          <a:p>
            <a:r>
              <a:rPr lang="id-ID" dirty="0" smtClean="0"/>
              <a:t>Klien krisis</a:t>
            </a:r>
            <a:endParaRPr lang="id-ID" dirty="0"/>
          </a:p>
        </p:txBody>
      </p:sp>
    </p:spTree>
    <p:extLst>
      <p:ext uri="{BB962C8B-B14F-4D97-AF65-F5344CB8AC3E}">
        <p14:creationId xmlns:p14="http://schemas.microsoft.com/office/powerpoint/2010/main" val="19896122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HUBUNGAN DALAM KONSELING</a:t>
            </a:r>
            <a:endParaRPr lang="id-ID" dirty="0"/>
          </a:p>
        </p:txBody>
      </p:sp>
      <p:sp>
        <p:nvSpPr>
          <p:cNvPr id="3" name="Content Placeholder 2"/>
          <p:cNvSpPr>
            <a:spLocks noGrp="1"/>
          </p:cNvSpPr>
          <p:nvPr>
            <p:ph idx="1"/>
          </p:nvPr>
        </p:nvSpPr>
        <p:spPr/>
        <p:txBody>
          <a:bodyPr>
            <a:normAutofit/>
          </a:bodyPr>
          <a:lstStyle/>
          <a:p>
            <a:r>
              <a:rPr lang="id-ID" dirty="0"/>
              <a:t>hubungan konseling yaitu interaksi antara seseorang dengan orang lain yang dapat menunjang dan memudahkan secara positif bagi perbaikan orang </a:t>
            </a:r>
            <a:r>
              <a:rPr lang="id-ID" dirty="0" smtClean="0"/>
              <a:t>tersebut</a:t>
            </a:r>
          </a:p>
          <a:p>
            <a:r>
              <a:rPr lang="id-ID" dirty="0"/>
              <a:t>orang orang yang </a:t>
            </a:r>
            <a:r>
              <a:rPr lang="id-ID" dirty="0" smtClean="0"/>
              <a:t>membantu </a:t>
            </a:r>
            <a:r>
              <a:rPr lang="id-ID" dirty="0"/>
              <a:t>itu adalah kaum profesional yang kegiatannya adalah memudahkan orang lain dalam memahami, mengubah, atau untuk memperkaya perilakunya, sehingga  terjadi perubahan positif.kaum profesional ini tertarik kepada peilaku manusia yaitu, perasaan, sikap, motif, ide, kebutuhan, pengetahuan, dan seluruh kehidupan manusia</a:t>
            </a:r>
          </a:p>
        </p:txBody>
      </p:sp>
    </p:spTree>
    <p:extLst>
      <p:ext uri="{BB962C8B-B14F-4D97-AF65-F5344CB8AC3E}">
        <p14:creationId xmlns:p14="http://schemas.microsoft.com/office/powerpoint/2010/main" val="32449378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HUBUNGAN DALAM PENYULUHAN</a:t>
            </a:r>
            <a:endParaRPr lang="id-ID" dirty="0"/>
          </a:p>
        </p:txBody>
      </p:sp>
      <p:sp>
        <p:nvSpPr>
          <p:cNvPr id="3" name="Content Placeholder 2"/>
          <p:cNvSpPr>
            <a:spLocks noGrp="1"/>
          </p:cNvSpPr>
          <p:nvPr>
            <p:ph idx="1"/>
          </p:nvPr>
        </p:nvSpPr>
        <p:spPr/>
        <p:txBody>
          <a:bodyPr/>
          <a:lstStyle/>
          <a:p>
            <a:r>
              <a:rPr lang="id-ID" dirty="0"/>
              <a:t>hubungan </a:t>
            </a:r>
            <a:r>
              <a:rPr lang="id-ID" dirty="0" smtClean="0"/>
              <a:t>dalam penyuluhan yaitu </a:t>
            </a:r>
            <a:r>
              <a:rPr lang="id-ID" dirty="0"/>
              <a:t>interaksi antara </a:t>
            </a:r>
            <a:r>
              <a:rPr lang="id-ID" dirty="0" smtClean="0"/>
              <a:t>penyuluh dengan peserta penyuluhan </a:t>
            </a:r>
            <a:r>
              <a:rPr lang="id-ID" dirty="0"/>
              <a:t>yang dapat menunjang dan memudahkan secara positif bagi </a:t>
            </a:r>
            <a:r>
              <a:rPr lang="id-ID" dirty="0" smtClean="0"/>
              <a:t>peningkatan orang tersebut atau pencegahan dari hal negatif</a:t>
            </a:r>
          </a:p>
          <a:p>
            <a:r>
              <a:rPr lang="id-ID" dirty="0" smtClean="0"/>
              <a:t>Hubungan dalam penyuluhan cenderung bersifat satu arah</a:t>
            </a:r>
          </a:p>
          <a:p>
            <a:r>
              <a:rPr lang="id-ID" dirty="0" smtClean="0"/>
              <a:t>Orang yang membantu: orang profesional, pembimbing, penyuluh yang ahli dalam bidang tertentu</a:t>
            </a:r>
            <a:endParaRPr lang="id-ID" dirty="0"/>
          </a:p>
          <a:p>
            <a:endParaRPr lang="id-ID" dirty="0"/>
          </a:p>
        </p:txBody>
      </p:sp>
    </p:spTree>
    <p:extLst>
      <p:ext uri="{BB962C8B-B14F-4D97-AF65-F5344CB8AC3E}">
        <p14:creationId xmlns:p14="http://schemas.microsoft.com/office/powerpoint/2010/main" val="33456836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MENGEMBANGKAN HUB.DALAM KONSELING</a:t>
            </a:r>
            <a:endParaRPr lang="id-ID" dirty="0"/>
          </a:p>
        </p:txBody>
      </p:sp>
      <p:sp>
        <p:nvSpPr>
          <p:cNvPr id="3" name="Content Placeholder 2"/>
          <p:cNvSpPr>
            <a:spLocks noGrp="1"/>
          </p:cNvSpPr>
          <p:nvPr>
            <p:ph idx="1"/>
          </p:nvPr>
        </p:nvSpPr>
        <p:spPr>
          <a:xfrm>
            <a:off x="762000" y="332656"/>
            <a:ext cx="7543800" cy="3886200"/>
          </a:xfrm>
        </p:spPr>
        <p:txBody>
          <a:bodyPr/>
          <a:lstStyle/>
          <a:p>
            <a:r>
              <a:rPr lang="id-ID" dirty="0"/>
              <a:t>Mengembangkan </a:t>
            </a:r>
            <a:r>
              <a:rPr lang="id-ID" dirty="0" smtClean="0"/>
              <a:t>hubungan konseling adalah </a:t>
            </a:r>
            <a:r>
              <a:rPr lang="id-ID" dirty="0"/>
              <a:t>upaya </a:t>
            </a:r>
            <a:r>
              <a:rPr lang="id-ID" dirty="0" smtClean="0"/>
              <a:t>konselor </a:t>
            </a:r>
            <a:r>
              <a:rPr lang="id-ID" dirty="0"/>
              <a:t>untuk meningkatkan keterlibatan dan keterbukaan klien. Sehingga akn memperlancar </a:t>
            </a:r>
            <a:r>
              <a:rPr lang="id-ID" dirty="0" smtClean="0"/>
              <a:t>proses </a:t>
            </a:r>
            <a:r>
              <a:rPr lang="id-ID" dirty="0"/>
              <a:t>konseling, dan segera mencapai tujuan konseling yang diinginkan klien atas bantuan konselor</a:t>
            </a:r>
            <a:r>
              <a:rPr lang="id-ID" dirty="0" smtClean="0"/>
              <a:t>. Bentuk </a:t>
            </a:r>
            <a:r>
              <a:rPr lang="id-ID" dirty="0"/>
              <a:t>utama hubungan konseling adalah pertemuan pribadi dengan pribadi (konselor-klien) yang dilatar belakangi oleh lingkungan (internal-eksternal)</a:t>
            </a:r>
          </a:p>
        </p:txBody>
      </p:sp>
    </p:spTree>
    <p:extLst>
      <p:ext uri="{BB962C8B-B14F-4D97-AF65-F5344CB8AC3E}">
        <p14:creationId xmlns:p14="http://schemas.microsoft.com/office/powerpoint/2010/main" val="10957510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Menciptakan Rapport</a:t>
            </a:r>
            <a:endParaRPr lang="id-ID" dirty="0"/>
          </a:p>
        </p:txBody>
      </p:sp>
      <p:sp>
        <p:nvSpPr>
          <p:cNvPr id="3" name="Content Placeholder 2"/>
          <p:cNvSpPr>
            <a:spLocks noGrp="1"/>
          </p:cNvSpPr>
          <p:nvPr>
            <p:ph idx="1"/>
          </p:nvPr>
        </p:nvSpPr>
        <p:spPr/>
        <p:txBody>
          <a:bodyPr/>
          <a:lstStyle/>
          <a:p>
            <a:r>
              <a:rPr lang="id-ID" dirty="0"/>
              <a:t>Tujuan </a:t>
            </a:r>
            <a:r>
              <a:rPr lang="id-ID" i="1" dirty="0"/>
              <a:t>helping</a:t>
            </a:r>
            <a:r>
              <a:rPr lang="id-ID" dirty="0"/>
              <a:t> </a:t>
            </a:r>
            <a:r>
              <a:rPr lang="id-ID" i="1" dirty="0"/>
              <a:t>relationship</a:t>
            </a:r>
            <a:r>
              <a:rPr lang="id-ID" dirty="0"/>
              <a:t> atau hubungan konseling adalah untukdapat memenuhi kebutuhan helpee (klien) dan bukan untuk memenuhi kebutuhan konselor (</a:t>
            </a:r>
            <a:r>
              <a:rPr lang="id-ID" i="1" dirty="0"/>
              <a:t>helper</a:t>
            </a:r>
            <a:r>
              <a:rPr lang="id-ID" dirty="0"/>
              <a:t>). Rapport adalah merupakan suatu hubungan yang ditandai dengan adanya keharmonisan, kesesuaian, kecocokan, dan saling tarik menarik rapport dimulai dengan persetujuan, kesejajaran, kesukaan, dan persamaan.</a:t>
            </a:r>
          </a:p>
        </p:txBody>
      </p:sp>
    </p:spTree>
    <p:extLst>
      <p:ext uri="{BB962C8B-B14F-4D97-AF65-F5344CB8AC3E}">
        <p14:creationId xmlns:p14="http://schemas.microsoft.com/office/powerpoint/2010/main" val="30668241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CARA MENCIPTAKAN RAPPORT</a:t>
            </a:r>
            <a:endParaRPr lang="id-ID" dirty="0"/>
          </a:p>
        </p:txBody>
      </p:sp>
      <p:sp>
        <p:nvSpPr>
          <p:cNvPr id="3" name="Content Placeholder 2"/>
          <p:cNvSpPr>
            <a:spLocks noGrp="1"/>
          </p:cNvSpPr>
          <p:nvPr>
            <p:ph idx="1"/>
          </p:nvPr>
        </p:nvSpPr>
        <p:spPr/>
        <p:txBody>
          <a:bodyPr>
            <a:normAutofit lnSpcReduction="10000"/>
          </a:bodyPr>
          <a:lstStyle/>
          <a:p>
            <a:pPr lvl="0"/>
            <a:r>
              <a:rPr lang="id-ID" dirty="0"/>
              <a:t>Pribadi konselor harus empati, merasakan apa yang dirasakan kliennya. Dia juga harus terbuka, menerima tanpa syarat, dan mempunyai rasa hormat dan menghargai.</a:t>
            </a:r>
          </a:p>
          <a:p>
            <a:pPr lvl="0"/>
            <a:r>
              <a:rPr lang="id-ID" dirty="0"/>
              <a:t>Konselor harus mampu membaca perilaku nonverbal klien. Terutama yang berhubungan dengan bahasa lisannya.</a:t>
            </a:r>
          </a:p>
          <a:p>
            <a:r>
              <a:rPr lang="id-ID" dirty="0"/>
              <a:t>Adanya rasa kebersamaan, intim, akrab, dan minat membantu tanpa pamrih. Artinya ada keikhlasan, kerelaan, dan kejujuran pada diri seorang konselor.</a:t>
            </a:r>
          </a:p>
        </p:txBody>
      </p:sp>
    </p:spTree>
    <p:extLst>
      <p:ext uri="{BB962C8B-B14F-4D97-AF65-F5344CB8AC3E}">
        <p14:creationId xmlns:p14="http://schemas.microsoft.com/office/powerpoint/2010/main" val="16833600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781128"/>
            <a:ext cx="6781800" cy="1600200"/>
          </a:xfrm>
        </p:spPr>
        <p:txBody>
          <a:bodyPr>
            <a:noAutofit/>
          </a:bodyPr>
          <a:lstStyle/>
          <a:p>
            <a:r>
              <a:rPr lang="id-ID" sz="4000" b="1" dirty="0"/>
              <a:t>Hubungan </a:t>
            </a:r>
            <a:r>
              <a:rPr lang="id-ID" sz="4000" b="1" dirty="0" smtClean="0"/>
              <a:t>Konseling, Penyuluhan, Dan </a:t>
            </a:r>
            <a:r>
              <a:rPr lang="id-ID" sz="4000" b="1" dirty="0"/>
              <a:t>Keterlibatan Klien</a:t>
            </a:r>
            <a:endParaRPr lang="id-ID" sz="4000" dirty="0"/>
          </a:p>
        </p:txBody>
      </p:sp>
      <p:sp>
        <p:nvSpPr>
          <p:cNvPr id="3" name="Content Placeholder 2"/>
          <p:cNvSpPr>
            <a:spLocks noGrp="1"/>
          </p:cNvSpPr>
          <p:nvPr>
            <p:ph idx="1"/>
          </p:nvPr>
        </p:nvSpPr>
        <p:spPr/>
        <p:txBody>
          <a:bodyPr>
            <a:normAutofit fontScale="92500" lnSpcReduction="10000"/>
          </a:bodyPr>
          <a:lstStyle/>
          <a:p>
            <a:pPr lvl="0"/>
            <a:r>
              <a:rPr lang="id-ID" dirty="0"/>
              <a:t>Kehangatan, artinya konselor membuat situasi hubungan konseling itu demikian hangat bergairah, bersemangat. Kehangatan disebabkan adanya rasa bersahabat, tidak formal, serta membangkitkan semangat dan rasa humor.</a:t>
            </a:r>
          </a:p>
          <a:p>
            <a:pPr lvl="0"/>
            <a:r>
              <a:rPr lang="id-ID" dirty="0"/>
              <a:t>Hubungan yang empati, yaitu konselor merasakan apa yang dirasakan klien, dan memahami akan keadaan keadaan diri serta masalah yang dihadapinya.</a:t>
            </a:r>
          </a:p>
          <a:p>
            <a:r>
              <a:rPr lang="id-ID" dirty="0"/>
              <a:t>Keterlibatan klien, yaitu terlihat klien bersungguh-sungguh mengikuti proses konseling dengan jujur mengemukakan persoalaannya, perasaaanya, dan keinginannya. Selanjutnya dia bersemangat mengemukakan ide, alternatif, dan upaya –upaya</a:t>
            </a:r>
          </a:p>
        </p:txBody>
      </p:sp>
    </p:spTree>
    <p:extLst>
      <p:ext uri="{BB962C8B-B14F-4D97-AF65-F5344CB8AC3E}">
        <p14:creationId xmlns:p14="http://schemas.microsoft.com/office/powerpoint/2010/main" val="30325952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marL="0" indent="0" algn="ctr">
              <a:buNone/>
            </a:pPr>
            <a:r>
              <a:rPr lang="id-ID" dirty="0" smtClean="0">
                <a:hlinkClick r:id="rId2"/>
              </a:rPr>
              <a:t>efa.zulfa@gmail.com</a:t>
            </a:r>
            <a:endParaRPr lang="id-ID" dirty="0" smtClean="0"/>
          </a:p>
          <a:p>
            <a:pPr marL="0" indent="0" algn="ctr">
              <a:buNone/>
            </a:pPr>
            <a:endParaRPr lang="id-ID" dirty="0"/>
          </a:p>
          <a:p>
            <a:pPr marL="0" indent="0" algn="ctr">
              <a:buNone/>
            </a:pPr>
            <a:r>
              <a:rPr lang="id-ID" dirty="0" smtClean="0"/>
              <a:t>nadhifatuz.zulfa@</a:t>
            </a:r>
            <a:r>
              <a:rPr lang="en-US" dirty="0" smtClean="0"/>
              <a:t>u</a:t>
            </a:r>
            <a:r>
              <a:rPr lang="id-ID" dirty="0" smtClean="0"/>
              <a:t>in</a:t>
            </a:r>
            <a:r>
              <a:rPr lang="en-US" dirty="0" err="1" smtClean="0"/>
              <a:t>gusdur</a:t>
            </a:r>
            <a:r>
              <a:rPr lang="id-ID" dirty="0" smtClean="0"/>
              <a:t>pekalongan.ac.id</a:t>
            </a:r>
            <a:endParaRPr lang="id-ID" dirty="0"/>
          </a:p>
        </p:txBody>
      </p:sp>
    </p:spTree>
    <p:extLst>
      <p:ext uri="{BB962C8B-B14F-4D97-AF65-F5344CB8AC3E}">
        <p14:creationId xmlns:p14="http://schemas.microsoft.com/office/powerpoint/2010/main" val="1082560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201</TotalTime>
  <Words>689</Words>
  <Application>Microsoft Office PowerPoint</Application>
  <PresentationFormat>On-screen Show (4:3)</PresentationFormat>
  <Paragraphs>60</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NewsPrint</vt:lpstr>
      <vt:lpstr>HUBUNGAN DALAM KONSELING DAN PENYULUHAN</vt:lpstr>
      <vt:lpstr>KARAKTERISTIK KONSELOR</vt:lpstr>
      <vt:lpstr>ciri-ciri dalam aspek kepribadian, pengetahuan, ketrampilan, dan pengalaman</vt:lpstr>
      <vt:lpstr>PowerPoint Presentation</vt:lpstr>
      <vt:lpstr>Karakteristik Klien</vt:lpstr>
      <vt:lpstr>HUBUNGAN DALAM KONSELING</vt:lpstr>
      <vt:lpstr>HUBUNGAN DALAM PENYULUHAN</vt:lpstr>
      <vt:lpstr>MENGEMBANGKAN HUB.DALAM KONSELING</vt:lpstr>
      <vt:lpstr>Menciptakan Rapport</vt:lpstr>
      <vt:lpstr>CARA MENCIPTAKAN RAPPORT</vt:lpstr>
      <vt:lpstr>Hubungan Konseling, Penyuluhan, Dan Keterlibatan Klien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HUBUNGAN DALAM KONSELING DAN PENYULUHAN</dc:title>
  <dc:creator>PC</dc:creator>
  <cp:lastModifiedBy>raji</cp:lastModifiedBy>
  <cp:revision>12</cp:revision>
  <dcterms:created xsi:type="dcterms:W3CDTF">2018-09-13T06:11:46Z</dcterms:created>
  <dcterms:modified xsi:type="dcterms:W3CDTF">2022-10-17T05:04:20Z</dcterms:modified>
</cp:coreProperties>
</file>